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4" r:id="rId4"/>
    <p:sldId id="263" r:id="rId5"/>
    <p:sldId id="260" r:id="rId6"/>
    <p:sldId id="261" r:id="rId7"/>
    <p:sldId id="262" r:id="rId8"/>
    <p:sldId id="265" r:id="rId9"/>
    <p:sldId id="266" r:id="rId1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3F5DA572-6C6D-4EFA-979C-92DA7A286460}" type="datetimeFigureOut">
              <a:rPr lang="ru-RU" smtClean="0"/>
              <a:t>03.02.2022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B29051-4A87-4AE9-BC4F-4CA3EA1E7310}" type="slidenum">
              <a:rPr lang="ru-RU" smtClean="0"/>
              <a:t>‹#›</a:t>
            </a:fld>
            <a:endParaRPr lang="ru-RU"/>
          </a:p>
        </p:txBody>
      </p:sp>
    </p:spTree>
    <p:extLst>
      <p:ext uri="{BB962C8B-B14F-4D97-AF65-F5344CB8AC3E}">
        <p14:creationId xmlns:p14="http://schemas.microsoft.com/office/powerpoint/2010/main" val="2711730698"/>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F5DA572-6C6D-4EFA-979C-92DA7A286460}" type="datetimeFigureOut">
              <a:rPr lang="ru-RU" smtClean="0"/>
              <a:t>03.02.2022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B29051-4A87-4AE9-BC4F-4CA3EA1E7310}" type="slidenum">
              <a:rPr lang="ru-RU" smtClean="0"/>
              <a:t>‹#›</a:t>
            </a:fld>
            <a:endParaRPr lang="ru-RU"/>
          </a:p>
        </p:txBody>
      </p:sp>
    </p:spTree>
    <p:extLst>
      <p:ext uri="{BB962C8B-B14F-4D97-AF65-F5344CB8AC3E}">
        <p14:creationId xmlns:p14="http://schemas.microsoft.com/office/powerpoint/2010/main" val="3068731975"/>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F5DA572-6C6D-4EFA-979C-92DA7A286460}" type="datetimeFigureOut">
              <a:rPr lang="ru-RU" smtClean="0"/>
              <a:t>03.02.2022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B29051-4A87-4AE9-BC4F-4CA3EA1E7310}" type="slidenum">
              <a:rPr lang="ru-RU" smtClean="0"/>
              <a:t>‹#›</a:t>
            </a:fld>
            <a:endParaRPr lang="ru-RU"/>
          </a:p>
        </p:txBody>
      </p:sp>
    </p:spTree>
    <p:extLst>
      <p:ext uri="{BB962C8B-B14F-4D97-AF65-F5344CB8AC3E}">
        <p14:creationId xmlns:p14="http://schemas.microsoft.com/office/powerpoint/2010/main" val="1642484112"/>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F5DA572-6C6D-4EFA-979C-92DA7A286460}" type="datetimeFigureOut">
              <a:rPr lang="ru-RU" smtClean="0"/>
              <a:t>03.02.2022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B29051-4A87-4AE9-BC4F-4CA3EA1E7310}" type="slidenum">
              <a:rPr lang="ru-RU" smtClean="0"/>
              <a:t>‹#›</a:t>
            </a:fld>
            <a:endParaRPr lang="ru-RU"/>
          </a:p>
        </p:txBody>
      </p:sp>
    </p:spTree>
    <p:extLst>
      <p:ext uri="{BB962C8B-B14F-4D97-AF65-F5344CB8AC3E}">
        <p14:creationId xmlns:p14="http://schemas.microsoft.com/office/powerpoint/2010/main" val="312422450"/>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3F5DA572-6C6D-4EFA-979C-92DA7A286460}" type="datetimeFigureOut">
              <a:rPr lang="ru-RU" smtClean="0"/>
              <a:t>03.02.2022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B29051-4A87-4AE9-BC4F-4CA3EA1E7310}" type="slidenum">
              <a:rPr lang="ru-RU" smtClean="0"/>
              <a:t>‹#›</a:t>
            </a:fld>
            <a:endParaRPr lang="ru-RU"/>
          </a:p>
        </p:txBody>
      </p:sp>
    </p:spTree>
    <p:extLst>
      <p:ext uri="{BB962C8B-B14F-4D97-AF65-F5344CB8AC3E}">
        <p14:creationId xmlns:p14="http://schemas.microsoft.com/office/powerpoint/2010/main" val="1700534631"/>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3F5DA572-6C6D-4EFA-979C-92DA7A286460}" type="datetimeFigureOut">
              <a:rPr lang="ru-RU" smtClean="0"/>
              <a:t>03.02.2022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3B29051-4A87-4AE9-BC4F-4CA3EA1E7310}" type="slidenum">
              <a:rPr lang="ru-RU" smtClean="0"/>
              <a:t>‹#›</a:t>
            </a:fld>
            <a:endParaRPr lang="ru-RU"/>
          </a:p>
        </p:txBody>
      </p:sp>
    </p:spTree>
    <p:extLst>
      <p:ext uri="{BB962C8B-B14F-4D97-AF65-F5344CB8AC3E}">
        <p14:creationId xmlns:p14="http://schemas.microsoft.com/office/powerpoint/2010/main" val="988457214"/>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3F5DA572-6C6D-4EFA-979C-92DA7A286460}" type="datetimeFigureOut">
              <a:rPr lang="ru-RU" smtClean="0"/>
              <a:t>03.02.2022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3B29051-4A87-4AE9-BC4F-4CA3EA1E7310}" type="slidenum">
              <a:rPr lang="ru-RU" smtClean="0"/>
              <a:t>‹#›</a:t>
            </a:fld>
            <a:endParaRPr lang="ru-RU"/>
          </a:p>
        </p:txBody>
      </p:sp>
    </p:spTree>
    <p:extLst>
      <p:ext uri="{BB962C8B-B14F-4D97-AF65-F5344CB8AC3E}">
        <p14:creationId xmlns:p14="http://schemas.microsoft.com/office/powerpoint/2010/main" val="1467813350"/>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3F5DA572-6C6D-4EFA-979C-92DA7A286460}" type="datetimeFigureOut">
              <a:rPr lang="ru-RU" smtClean="0"/>
              <a:t>03.02.2022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3B29051-4A87-4AE9-BC4F-4CA3EA1E7310}" type="slidenum">
              <a:rPr lang="ru-RU" smtClean="0"/>
              <a:t>‹#›</a:t>
            </a:fld>
            <a:endParaRPr lang="ru-RU"/>
          </a:p>
        </p:txBody>
      </p:sp>
    </p:spTree>
    <p:extLst>
      <p:ext uri="{BB962C8B-B14F-4D97-AF65-F5344CB8AC3E}">
        <p14:creationId xmlns:p14="http://schemas.microsoft.com/office/powerpoint/2010/main" val="4070108852"/>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F5DA572-6C6D-4EFA-979C-92DA7A286460}" type="datetimeFigureOut">
              <a:rPr lang="ru-RU" smtClean="0"/>
              <a:t>03.02.2022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3B29051-4A87-4AE9-BC4F-4CA3EA1E7310}" type="slidenum">
              <a:rPr lang="ru-RU" smtClean="0"/>
              <a:t>‹#›</a:t>
            </a:fld>
            <a:endParaRPr lang="ru-RU"/>
          </a:p>
        </p:txBody>
      </p:sp>
    </p:spTree>
    <p:extLst>
      <p:ext uri="{BB962C8B-B14F-4D97-AF65-F5344CB8AC3E}">
        <p14:creationId xmlns:p14="http://schemas.microsoft.com/office/powerpoint/2010/main" val="1539451885"/>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3F5DA572-6C6D-4EFA-979C-92DA7A286460}" type="datetimeFigureOut">
              <a:rPr lang="ru-RU" smtClean="0"/>
              <a:t>03.02.2022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3B29051-4A87-4AE9-BC4F-4CA3EA1E7310}" type="slidenum">
              <a:rPr lang="ru-RU" smtClean="0"/>
              <a:t>‹#›</a:t>
            </a:fld>
            <a:endParaRPr lang="ru-RU"/>
          </a:p>
        </p:txBody>
      </p:sp>
    </p:spTree>
    <p:extLst>
      <p:ext uri="{BB962C8B-B14F-4D97-AF65-F5344CB8AC3E}">
        <p14:creationId xmlns:p14="http://schemas.microsoft.com/office/powerpoint/2010/main" val="811602959"/>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3F5DA572-6C6D-4EFA-979C-92DA7A286460}" type="datetimeFigureOut">
              <a:rPr lang="ru-RU" smtClean="0"/>
              <a:t>03.02.2022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3B29051-4A87-4AE9-BC4F-4CA3EA1E7310}" type="slidenum">
              <a:rPr lang="ru-RU" smtClean="0"/>
              <a:t>‹#›</a:t>
            </a:fld>
            <a:endParaRPr lang="ru-RU"/>
          </a:p>
        </p:txBody>
      </p:sp>
    </p:spTree>
    <p:extLst>
      <p:ext uri="{BB962C8B-B14F-4D97-AF65-F5344CB8AC3E}">
        <p14:creationId xmlns:p14="http://schemas.microsoft.com/office/powerpoint/2010/main" val="300503531"/>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5DA572-6C6D-4EFA-979C-92DA7A286460}" type="datetimeFigureOut">
              <a:rPr lang="ru-RU" smtClean="0"/>
              <a:t>03.02.2022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B29051-4A87-4AE9-BC4F-4CA3EA1E7310}" type="slidenum">
              <a:rPr lang="ru-RU" smtClean="0"/>
              <a:t>‹#›</a:t>
            </a:fld>
            <a:endParaRPr lang="ru-RU"/>
          </a:p>
        </p:txBody>
      </p:sp>
    </p:spTree>
    <p:extLst>
      <p:ext uri="{BB962C8B-B14F-4D97-AF65-F5344CB8AC3E}">
        <p14:creationId xmlns:p14="http://schemas.microsoft.com/office/powerpoint/2010/main" val="4209639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randomBar dir="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1.wdp"/><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132949" y="3362295"/>
            <a:ext cx="6878101" cy="3046988"/>
          </a:xfrm>
          <a:prstGeom prst="rect">
            <a:avLst/>
          </a:prstGeom>
          <a:noFill/>
        </p:spPr>
        <p:txBody>
          <a:bodyPr wrap="none" lIns="91440" tIns="45720" rIns="91440" bIns="45720">
            <a:spAutoFit/>
          </a:bodyPr>
          <a:lstStyle/>
          <a:p>
            <a:pPr algn="ctr"/>
            <a:r>
              <a:rPr lang="ru-RU" sz="4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Виртуальный обзор </a:t>
            </a:r>
          </a:p>
          <a:p>
            <a:pPr algn="ctr"/>
            <a:r>
              <a:rPr lang="ru-RU" sz="4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периодических изданий </a:t>
            </a:r>
          </a:p>
          <a:p>
            <a:pPr algn="ctr"/>
            <a:r>
              <a:rPr lang="ru-RU" sz="4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"В помощь здоровому </a:t>
            </a:r>
          </a:p>
          <a:p>
            <a:pPr algn="ctr"/>
            <a:r>
              <a:rPr lang="ru-RU" sz="4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образу жизни"</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404664"/>
            <a:ext cx="3945205" cy="2880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4792517"/>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9512" y="116632"/>
            <a:ext cx="8784976" cy="5355312"/>
          </a:xfrm>
          <a:prstGeom prst="rect">
            <a:avLst/>
          </a:prstGeom>
          <a:noFill/>
        </p:spPr>
        <p:txBody>
          <a:bodyPr wrap="square" rtlCol="0">
            <a:spAutoFit/>
          </a:bodyPr>
          <a:lstStyle/>
          <a:p>
            <a:pPr indent="457200" algn="just"/>
            <a:r>
              <a:rPr lang="ru-RU" dirty="0">
                <a:solidFill>
                  <a:schemeClr val="accent4">
                    <a:lumMod val="50000"/>
                  </a:schemeClr>
                </a:solidFill>
                <a:latin typeface="Times New Roman" panose="02020603050405020304" pitchFamily="18" charset="0"/>
                <a:cs typeface="Times New Roman" panose="02020603050405020304" pitchFamily="18" charset="0"/>
              </a:rPr>
              <a:t>Здоровье – главная ценность человека. Его невозможно купить. Мы получаем его при рождении и можем лишь беречь и укреплять его или нанести непоправимый вред. Чтобы быть здоровым, необходимо, прежде всего, не иметь вредных привычек, связанных с курением и алкоголем. В жизни каждого человека есть зависимости, которые приходится преодолевать. Обычно вредные привычки появляются у человека из-за того, что у него нет другой альтернативы. Начиная заниматься спортом, человек попадает совсем в другое общество. Это общество здоровых, сильных, общительных и талантливых.</a:t>
            </a:r>
          </a:p>
          <a:p>
            <a:pPr indent="457200" algn="just"/>
            <a:r>
              <a:rPr lang="ru-RU" dirty="0">
                <a:solidFill>
                  <a:schemeClr val="accent4">
                    <a:lumMod val="50000"/>
                  </a:schemeClr>
                </a:solidFill>
                <a:latin typeface="Times New Roman" panose="02020603050405020304" pitchFamily="18" charset="0"/>
                <a:cs typeface="Times New Roman" panose="02020603050405020304" pitchFamily="18" charset="0"/>
              </a:rPr>
              <a:t>В последнее время наблюдается положительная тенденция: все больше молодежи отказывается от пагубных привычек и следует основам здорового образа жизни. Здоровый образ жизни – это не только особенное питание или занятия спортом. ЗОЖ – это целый комплекс мер, направленных на улучшение здоровья и профилактику патологических процессов в организме. Соблюдение правил ЗОЖ позволяет значительно увеличить продолжительность жизни и улучшить ее качество.</a:t>
            </a:r>
          </a:p>
          <a:p>
            <a:pPr indent="457200" algn="just"/>
            <a:r>
              <a:rPr lang="ru-RU" dirty="0">
                <a:solidFill>
                  <a:schemeClr val="accent4">
                    <a:lumMod val="50000"/>
                  </a:schemeClr>
                </a:solidFill>
                <a:latin typeface="Times New Roman" panose="02020603050405020304" pitchFamily="18" charset="0"/>
                <a:cs typeface="Times New Roman" panose="02020603050405020304" pitchFamily="18" charset="0"/>
              </a:rPr>
              <a:t>Здоровый образ жизни оказывает существенное влияние на иммунитет. Согласно опросу тех, кто недавно поменял свой образ жизни, после начала ЗОЖ заметно улучшилось самочувствие, настроение и изменилось мировосприятие.</a:t>
            </a:r>
          </a:p>
          <a:p>
            <a:pPr indent="457200" algn="just"/>
            <a:r>
              <a:rPr lang="ba-RU" dirty="0">
                <a:solidFill>
                  <a:schemeClr val="accent4">
                    <a:lumMod val="50000"/>
                  </a:schemeClr>
                </a:solidFill>
                <a:latin typeface="Times New Roman" panose="02020603050405020304" pitchFamily="18" charset="0"/>
                <a:cs typeface="Times New Roman" panose="02020603050405020304" pitchFamily="18" charset="0"/>
              </a:rPr>
              <a:t>Отдел периодических изданий представляет вашему внимаю виртуальный обзор периодических изданий </a:t>
            </a:r>
            <a:r>
              <a:rPr lang="ru-RU" dirty="0">
                <a:solidFill>
                  <a:schemeClr val="accent4">
                    <a:lumMod val="50000"/>
                  </a:schemeClr>
                </a:solidFill>
                <a:latin typeface="Times New Roman" panose="02020603050405020304" pitchFamily="18" charset="0"/>
                <a:cs typeface="Times New Roman" panose="02020603050405020304" pitchFamily="18" charset="0"/>
              </a:rPr>
              <a:t>«В помощь здоровому образу жизни».</a:t>
            </a:r>
          </a:p>
        </p:txBody>
      </p:sp>
    </p:spTree>
    <p:extLst>
      <p:ext uri="{BB962C8B-B14F-4D97-AF65-F5344CB8AC3E}">
        <p14:creationId xmlns:p14="http://schemas.microsoft.com/office/powerpoint/2010/main" val="1152947183"/>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0648"/>
            <a:ext cx="1336585" cy="18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2407" y="2060648"/>
            <a:ext cx="1964437" cy="430887"/>
          </a:xfrm>
          <a:prstGeom prst="rect">
            <a:avLst/>
          </a:prstGeom>
          <a:noFill/>
        </p:spPr>
        <p:txBody>
          <a:bodyPr wrap="square" rtlCol="0">
            <a:spAutoFit/>
          </a:bodyPr>
          <a:lstStyle/>
          <a:p>
            <a:pPr algn="ctr"/>
            <a:r>
              <a:rPr lang="ru-RU" sz="1100" dirty="0">
                <a:solidFill>
                  <a:schemeClr val="accent5">
                    <a:lumMod val="50000"/>
                  </a:schemeClr>
                </a:solidFill>
                <a:latin typeface="Times New Roman" panose="02020603050405020304" pitchFamily="18" charset="0"/>
                <a:cs typeface="Times New Roman" panose="02020603050405020304" pitchFamily="18" charset="0"/>
              </a:rPr>
              <a:t>Физкультура и спорт. 1957, № 11.</a:t>
            </a:r>
          </a:p>
        </p:txBody>
      </p:sp>
      <p:sp>
        <p:nvSpPr>
          <p:cNvPr id="5" name="Прямоугольник 4"/>
          <p:cNvSpPr/>
          <p:nvPr/>
        </p:nvSpPr>
        <p:spPr>
          <a:xfrm>
            <a:off x="1902030" y="244766"/>
            <a:ext cx="6918442" cy="2031325"/>
          </a:xfrm>
          <a:prstGeom prst="rect">
            <a:avLst/>
          </a:prstGeom>
        </p:spPr>
        <p:txBody>
          <a:bodyPr wrap="square">
            <a:spAutoFit/>
          </a:bodyPr>
          <a:lstStyle/>
          <a:p>
            <a:pPr indent="457200" algn="just"/>
            <a:r>
              <a:rPr lang="ru-RU" sz="1400" dirty="0">
                <a:solidFill>
                  <a:srgbClr val="002060"/>
                </a:solidFill>
                <a:latin typeface="Times New Roman" panose="02020603050405020304" pitchFamily="18" charset="0"/>
                <a:cs typeface="Times New Roman" panose="02020603050405020304" pitchFamily="18" charset="0"/>
              </a:rPr>
              <a:t>Физкультура и спорт – советский и российский иллюстрированный научно-популярный и литературно-художественный журнал по проблемам физической культуры и спорта. Журнал был основан 15 мая 1922 г. и является единственным среди печатных спортивных изданий в России, существующих столь долгий век. Сначала журнал освещал физкультурно-спортивную жизнь в России и за рубежом. Кроме этого, в нем публиковались научно-популярные, публицистические статьи, очерки, рассказы по проблемам физической культуры и спорта, методические материалы по организации занятий физкультурой на производстве и дома. Таково было назначение его в начале пути.</a:t>
            </a:r>
          </a:p>
        </p:txBody>
      </p:sp>
      <p:sp>
        <p:nvSpPr>
          <p:cNvPr id="7" name="Прямоугольник 6"/>
          <p:cNvSpPr/>
          <p:nvPr/>
        </p:nvSpPr>
        <p:spPr>
          <a:xfrm>
            <a:off x="179512" y="2494642"/>
            <a:ext cx="6264696" cy="2246769"/>
          </a:xfrm>
          <a:prstGeom prst="rect">
            <a:avLst/>
          </a:prstGeom>
        </p:spPr>
        <p:txBody>
          <a:bodyPr wrap="square">
            <a:spAutoFit/>
          </a:bodyPr>
          <a:lstStyle/>
          <a:p>
            <a:pPr indent="457200" algn="just"/>
            <a:r>
              <a:rPr lang="ru-RU" sz="1400" dirty="0">
                <a:solidFill>
                  <a:srgbClr val="002060"/>
                </a:solidFill>
                <a:latin typeface="Times New Roman" panose="02020603050405020304" pitchFamily="18" charset="0"/>
                <a:cs typeface="Times New Roman" panose="02020603050405020304" pitchFamily="18" charset="0"/>
              </a:rPr>
              <a:t>Однако во второй половине ХХ века после появления журналов «Лёгкая атлетика», «Спортивные игры», «Физическая культура в школе», «Спортивная жизнь России» из его содержания исчезли статьи по теории и методике различных видов спорта. Журнал стал исключительно литературно-художественным. В журнале много разделов на разные темы. Время от времени они меняются, но некоторые из них остаются постоянными. Это такие рубрики как «Что новенького?», где коротенькие заметки знакомят читателей об открытиях учёных в разных странах мира в области биологии, физиологии, спорта, косметики, уникальных случаях исцеления и даже о необычных курьёзах. </a:t>
            </a:r>
          </a:p>
        </p:txBody>
      </p:sp>
      <p:sp>
        <p:nvSpPr>
          <p:cNvPr id="8" name="Прямоугольник 7"/>
          <p:cNvSpPr/>
          <p:nvPr/>
        </p:nvSpPr>
        <p:spPr>
          <a:xfrm>
            <a:off x="3311860" y="5022467"/>
            <a:ext cx="5544616" cy="1169551"/>
          </a:xfrm>
          <a:prstGeom prst="rect">
            <a:avLst/>
          </a:prstGeom>
        </p:spPr>
        <p:txBody>
          <a:bodyPr wrap="square">
            <a:spAutoFit/>
          </a:bodyPr>
          <a:lstStyle/>
          <a:p>
            <a:pPr indent="457200" algn="just"/>
            <a:r>
              <a:rPr lang="ru-RU" sz="1400" dirty="0">
                <a:solidFill>
                  <a:srgbClr val="002060"/>
                </a:solidFill>
                <a:latin typeface="Times New Roman" panose="02020603050405020304" pitchFamily="18" charset="0"/>
                <a:cs typeface="Times New Roman" panose="02020603050405020304" pitchFamily="18" charset="0"/>
              </a:rPr>
              <a:t>В рубрике «Спорт и личность» корреспонденты журнала рассказывают познавательные и поучительные истории из жизни великих спортсменов и тренеров. Не только о достижениях в спорте, но и о восстановлении и возрождении после перенесённых травм, истории их личной счастливой семейной жизни.</a:t>
            </a:r>
          </a:p>
        </p:txBody>
      </p:sp>
      <p:pic>
        <p:nvPicPr>
          <p:cNvPr id="409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22" t="28090" r="24623" b="16890"/>
          <a:stretch/>
        </p:blipFill>
        <p:spPr bwMode="auto">
          <a:xfrm>
            <a:off x="6572003" y="2636912"/>
            <a:ext cx="2287488" cy="1782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6637408" y="4438817"/>
            <a:ext cx="2222083" cy="261610"/>
          </a:xfrm>
          <a:prstGeom prst="rect">
            <a:avLst/>
          </a:prstGeom>
        </p:spPr>
        <p:txBody>
          <a:bodyPr wrap="none">
            <a:spAutoFit/>
          </a:bodyPr>
          <a:lstStyle/>
          <a:p>
            <a:pPr lvl="0" algn="ctr"/>
            <a:r>
              <a:rPr lang="ru-RU" sz="1100" dirty="0">
                <a:solidFill>
                  <a:srgbClr val="4BACC6">
                    <a:lumMod val="50000"/>
                  </a:srgbClr>
                </a:solidFill>
                <a:latin typeface="Times New Roman" panose="02020603050405020304" pitchFamily="18" charset="0"/>
                <a:cs typeface="Times New Roman" panose="02020603050405020304" pitchFamily="18" charset="0"/>
              </a:rPr>
              <a:t>Физкультура и спорт. 2014, № 1.</a:t>
            </a:r>
          </a:p>
        </p:txBody>
      </p:sp>
      <p:pic>
        <p:nvPicPr>
          <p:cNvPr id="4099"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988" t="15110" r="2053" b="9916"/>
          <a:stretch/>
        </p:blipFill>
        <p:spPr bwMode="auto">
          <a:xfrm>
            <a:off x="178219" y="4707243"/>
            <a:ext cx="2819771" cy="18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Прямоугольник 8"/>
          <p:cNvSpPr/>
          <p:nvPr/>
        </p:nvSpPr>
        <p:spPr>
          <a:xfrm>
            <a:off x="512328" y="6545002"/>
            <a:ext cx="2151551" cy="261610"/>
          </a:xfrm>
          <a:prstGeom prst="rect">
            <a:avLst/>
          </a:prstGeom>
        </p:spPr>
        <p:txBody>
          <a:bodyPr wrap="none">
            <a:spAutoFit/>
          </a:bodyPr>
          <a:lstStyle/>
          <a:p>
            <a:pPr lvl="0" algn="ctr"/>
            <a:r>
              <a:rPr lang="ru-RU" sz="1100" dirty="0">
                <a:solidFill>
                  <a:schemeClr val="bg1"/>
                </a:solidFill>
                <a:latin typeface="Times New Roman" panose="02020603050405020304" pitchFamily="18" charset="0"/>
                <a:cs typeface="Times New Roman" panose="02020603050405020304" pitchFamily="18" charset="0"/>
              </a:rPr>
              <a:t>Физкультура и спорт. 1999, № 7</a:t>
            </a:r>
            <a:r>
              <a:rPr lang="ru-RU" sz="1100" dirty="0">
                <a:solidFill>
                  <a:srgbClr val="4BACC6">
                    <a:lumMod val="50000"/>
                  </a:srgb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70532013"/>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51520" y="476672"/>
            <a:ext cx="4896544" cy="1815882"/>
          </a:xfrm>
          <a:prstGeom prst="rect">
            <a:avLst/>
          </a:prstGeom>
        </p:spPr>
        <p:txBody>
          <a:bodyPr wrap="square">
            <a:spAutoFit/>
          </a:bodyPr>
          <a:lstStyle/>
          <a:p>
            <a:pPr indent="457200" algn="just"/>
            <a:r>
              <a:rPr lang="ru-RU" sz="1400" dirty="0">
                <a:solidFill>
                  <a:schemeClr val="tx2">
                    <a:lumMod val="50000"/>
                  </a:schemeClr>
                </a:solidFill>
                <a:latin typeface="Times New Roman" panose="02020603050405020304" pitchFamily="18" charset="0"/>
                <a:cs typeface="Times New Roman" panose="02020603050405020304" pitchFamily="18" charset="0"/>
              </a:rPr>
              <a:t>Журнал «</a:t>
            </a:r>
            <a:r>
              <a:rPr lang="ru-RU" sz="1400" dirty="0" err="1">
                <a:solidFill>
                  <a:schemeClr val="tx2">
                    <a:lumMod val="50000"/>
                  </a:schemeClr>
                </a:solidFill>
                <a:latin typeface="Times New Roman" panose="02020603050405020304" pitchFamily="18" charset="0"/>
                <a:cs typeface="Times New Roman" panose="02020603050405020304" pitchFamily="18" charset="0"/>
              </a:rPr>
              <a:t>ФиС</a:t>
            </a:r>
            <a:r>
              <a:rPr lang="ru-RU" sz="1400" dirty="0">
                <a:solidFill>
                  <a:schemeClr val="tx2">
                    <a:lumMod val="50000"/>
                  </a:schemeClr>
                </a:solidFill>
                <a:latin typeface="Times New Roman" panose="02020603050405020304" pitchFamily="18" charset="0"/>
                <a:cs typeface="Times New Roman" panose="02020603050405020304" pitchFamily="18" charset="0"/>
              </a:rPr>
              <a:t>» интересен читателям всех возрастов, в нём можно найти информацию самого разного характера – от полезных советов для оздоровления до освещения крупных спортивных событий и ярких рассказов о героях спорта. </a:t>
            </a:r>
            <a:r>
              <a:rPr lang="ru-RU" sz="1400" dirty="0" err="1">
                <a:solidFill>
                  <a:schemeClr val="tx2">
                    <a:lumMod val="50000"/>
                  </a:schemeClr>
                </a:solidFill>
                <a:latin typeface="Times New Roman" panose="02020603050405020304" pitchFamily="18" charset="0"/>
                <a:cs typeface="Times New Roman" panose="02020603050405020304" pitchFamily="18" charset="0"/>
              </a:rPr>
              <a:t>Комy</a:t>
            </a:r>
            <a:r>
              <a:rPr lang="ru-RU" sz="1400" dirty="0">
                <a:solidFill>
                  <a:schemeClr val="tx2">
                    <a:lumMod val="50000"/>
                  </a:schemeClr>
                </a:solidFill>
                <a:latin typeface="Times New Roman" panose="02020603050405020304" pitchFamily="18" charset="0"/>
                <a:cs typeface="Times New Roman" panose="02020603050405020304" pitchFamily="18" charset="0"/>
              </a:rPr>
              <a:t> то он </a:t>
            </a:r>
            <a:r>
              <a:rPr lang="ru-RU" sz="1400" dirty="0" err="1">
                <a:solidFill>
                  <a:schemeClr val="tx2">
                    <a:lumMod val="50000"/>
                  </a:schemeClr>
                </a:solidFill>
                <a:latin typeface="Times New Roman" panose="02020603050405020304" pitchFamily="18" charset="0"/>
                <a:cs typeface="Times New Roman" panose="02020603050405020304" pitchFamily="18" charset="0"/>
              </a:rPr>
              <a:t>помoгает</a:t>
            </a:r>
            <a:r>
              <a:rPr lang="ru-RU" sz="1400" dirty="0">
                <a:solidFill>
                  <a:schemeClr val="tx2">
                    <a:lumMod val="50000"/>
                  </a:schemeClr>
                </a:solidFill>
                <a:latin typeface="Times New Roman" panose="02020603050405020304" pitchFamily="18" charset="0"/>
                <a:cs typeface="Times New Roman" panose="02020603050405020304" pitchFamily="18" charset="0"/>
              </a:rPr>
              <a:t> хорошо себя чувствовать и плодотворно трудиться, а кому то избавиться от, казалось бы, неизлечимых заболеваний, поверить в себя, в силы своего организма.</a:t>
            </a:r>
          </a:p>
          <a:p>
            <a:pPr indent="457200" algn="just"/>
            <a:endParaRPr lang="ru-RU" sz="1400"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3653783" y="4130274"/>
            <a:ext cx="5238698" cy="1384995"/>
          </a:xfrm>
          <a:prstGeom prst="rect">
            <a:avLst/>
          </a:prstGeom>
        </p:spPr>
        <p:txBody>
          <a:bodyPr wrap="square">
            <a:spAutoFit/>
          </a:bodyPr>
          <a:lstStyle/>
          <a:p>
            <a:pPr lvl="0" indent="457200" algn="just"/>
            <a:r>
              <a:rPr lang="ru-RU" sz="1400" dirty="0">
                <a:solidFill>
                  <a:schemeClr val="tx2">
                    <a:lumMod val="50000"/>
                  </a:schemeClr>
                </a:solidFill>
                <a:latin typeface="Times New Roman" panose="02020603050405020304" pitchFamily="18" charset="0"/>
                <a:cs typeface="Times New Roman" panose="02020603050405020304" pitchFamily="18" charset="0"/>
              </a:rPr>
              <a:t>Сегодня, когда медицинские услуги и лекарства так дороги, а среда обитания постоянно ухудшается, «</a:t>
            </a:r>
            <a:r>
              <a:rPr lang="ru-RU" sz="1400" dirty="0" err="1">
                <a:solidFill>
                  <a:schemeClr val="tx2">
                    <a:lumMod val="50000"/>
                  </a:schemeClr>
                </a:solidFill>
                <a:latin typeface="Times New Roman" panose="02020603050405020304" pitchFamily="18" charset="0"/>
                <a:cs typeface="Times New Roman" panose="02020603050405020304" pitchFamily="18" charset="0"/>
              </a:rPr>
              <a:t>ФиС</a:t>
            </a:r>
            <a:r>
              <a:rPr lang="ru-RU" sz="1400" dirty="0">
                <a:solidFill>
                  <a:schemeClr val="tx2">
                    <a:lumMod val="50000"/>
                  </a:schemeClr>
                </a:solidFill>
                <a:latin typeface="Times New Roman" panose="02020603050405020304" pitchFamily="18" charset="0"/>
                <a:cs typeface="Times New Roman" panose="02020603050405020304" pitchFamily="18" charset="0"/>
              </a:rPr>
              <a:t>» помогает сохранить и укрепить здоровье простыми, доступными каждому средствами. Читайте журнал «Физкультура и спорт»! Он подскажет Вам и Вашим близким как изменить свою жизнь к лучшему!</a:t>
            </a:r>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8748" y="246568"/>
            <a:ext cx="1307813" cy="18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216" y="690599"/>
            <a:ext cx="1307813" cy="18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51855" y="1160648"/>
            <a:ext cx="1352500" cy="18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064859" y="3102489"/>
            <a:ext cx="2448272" cy="261610"/>
          </a:xfrm>
          <a:prstGeom prst="rect">
            <a:avLst/>
          </a:prstGeom>
          <a:noFill/>
        </p:spPr>
        <p:txBody>
          <a:bodyPr wrap="square" rtlCol="0">
            <a:spAutoFit/>
          </a:bodyPr>
          <a:lstStyle/>
          <a:p>
            <a:r>
              <a:rPr lang="ru-RU" sz="1100" dirty="0">
                <a:solidFill>
                  <a:schemeClr val="tx2">
                    <a:lumMod val="50000"/>
                  </a:schemeClr>
                </a:solidFill>
                <a:latin typeface="Times New Roman" panose="02020603050405020304" pitchFamily="18" charset="0"/>
                <a:cs typeface="Times New Roman" panose="02020603050405020304" pitchFamily="18" charset="0"/>
              </a:rPr>
              <a:t>Физкультура и спорт за 1928 года.</a:t>
            </a:r>
          </a:p>
        </p:txBody>
      </p:sp>
      <p:pic>
        <p:nvPicPr>
          <p:cNvPr id="5130"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552" y="2168960"/>
            <a:ext cx="1334180" cy="18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74192" y="3987964"/>
            <a:ext cx="2264899" cy="261610"/>
          </a:xfrm>
          <a:prstGeom prst="rect">
            <a:avLst/>
          </a:prstGeom>
        </p:spPr>
        <p:txBody>
          <a:bodyPr wrap="square">
            <a:spAutoFit/>
          </a:bodyPr>
          <a:lstStyle/>
          <a:p>
            <a:pPr lvl="0"/>
            <a:r>
              <a:rPr lang="ru-RU" sz="1100" dirty="0">
                <a:solidFill>
                  <a:schemeClr val="tx2">
                    <a:lumMod val="50000"/>
                  </a:schemeClr>
                </a:solidFill>
                <a:latin typeface="Times New Roman" panose="02020603050405020304" pitchFamily="18" charset="0"/>
                <a:cs typeface="Times New Roman" panose="02020603050405020304" pitchFamily="18" charset="0"/>
              </a:rPr>
              <a:t>Физкультура и спорт за 1964 год.</a:t>
            </a:r>
          </a:p>
        </p:txBody>
      </p:sp>
      <p:pic>
        <p:nvPicPr>
          <p:cNvPr id="5131"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39091" y="2187964"/>
            <a:ext cx="1366594" cy="18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3807715" y="2938155"/>
            <a:ext cx="2194832" cy="261610"/>
          </a:xfrm>
          <a:prstGeom prst="rect">
            <a:avLst/>
          </a:prstGeom>
        </p:spPr>
        <p:txBody>
          <a:bodyPr wrap="none">
            <a:spAutoFit/>
          </a:bodyPr>
          <a:lstStyle/>
          <a:p>
            <a:pPr lvl="0"/>
            <a:r>
              <a:rPr lang="ru-RU" sz="1100" dirty="0">
                <a:solidFill>
                  <a:schemeClr val="tx2">
                    <a:lumMod val="50000"/>
                  </a:schemeClr>
                </a:solidFill>
                <a:latin typeface="Times New Roman" panose="02020603050405020304" pitchFamily="18" charset="0"/>
                <a:cs typeface="Times New Roman" panose="02020603050405020304" pitchFamily="18" charset="0"/>
              </a:rPr>
              <a:t>Физкультура и спорт за 1980 год</a:t>
            </a:r>
            <a:r>
              <a:rPr lang="ru-RU" sz="1100" dirty="0">
                <a:solidFill>
                  <a:srgbClr val="4BACC6">
                    <a:lumMod val="50000"/>
                  </a:srgbClr>
                </a:solidFill>
                <a:latin typeface="Times New Roman" panose="02020603050405020304" pitchFamily="18" charset="0"/>
                <a:cs typeface="Times New Roman" panose="02020603050405020304" pitchFamily="18" charset="0"/>
              </a:rPr>
              <a:t>.</a:t>
            </a:r>
          </a:p>
        </p:txBody>
      </p:sp>
      <p:cxnSp>
        <p:nvCxnSpPr>
          <p:cNvPr id="10" name="Скругленная соединительная линия 9"/>
          <p:cNvCxnSpPr/>
          <p:nvPr/>
        </p:nvCxnSpPr>
        <p:spPr>
          <a:xfrm rot="10800000" flipV="1">
            <a:off x="3923928" y="3233294"/>
            <a:ext cx="648072" cy="197294"/>
          </a:xfrm>
          <a:prstGeom prst="curvedConnector3">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6" name="Прямая со стрелкой 15"/>
          <p:cNvCxnSpPr/>
          <p:nvPr/>
        </p:nvCxnSpPr>
        <p:spPr>
          <a:xfrm flipV="1">
            <a:off x="7092280" y="2780928"/>
            <a:ext cx="0" cy="28803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5132"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31640" y="4437112"/>
            <a:ext cx="1419087" cy="18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Прямоугольник 16"/>
          <p:cNvSpPr/>
          <p:nvPr/>
        </p:nvSpPr>
        <p:spPr>
          <a:xfrm>
            <a:off x="943767" y="6309320"/>
            <a:ext cx="2194832" cy="261610"/>
          </a:xfrm>
          <a:prstGeom prst="rect">
            <a:avLst/>
          </a:prstGeom>
        </p:spPr>
        <p:txBody>
          <a:bodyPr wrap="none">
            <a:spAutoFit/>
          </a:bodyPr>
          <a:lstStyle/>
          <a:p>
            <a:pPr lvl="0"/>
            <a:r>
              <a:rPr lang="ru-RU" sz="1100" dirty="0">
                <a:solidFill>
                  <a:schemeClr val="tx1">
                    <a:lumMod val="95000"/>
                    <a:lumOff val="5000"/>
                  </a:schemeClr>
                </a:solidFill>
                <a:latin typeface="Times New Roman" panose="02020603050405020304" pitchFamily="18" charset="0"/>
                <a:cs typeface="Times New Roman" panose="02020603050405020304" pitchFamily="18" charset="0"/>
              </a:rPr>
              <a:t>Физкультура и спорт за 2020 год.</a:t>
            </a:r>
          </a:p>
        </p:txBody>
      </p:sp>
    </p:spTree>
    <p:extLst>
      <p:ext uri="{BB962C8B-B14F-4D97-AF65-F5344CB8AC3E}">
        <p14:creationId xmlns:p14="http://schemas.microsoft.com/office/powerpoint/2010/main" val="2030260765"/>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86000" y="188640"/>
            <a:ext cx="6678488" cy="3108543"/>
          </a:xfrm>
          <a:prstGeom prst="rect">
            <a:avLst/>
          </a:prstGeom>
        </p:spPr>
        <p:txBody>
          <a:bodyPr wrap="square">
            <a:spAutoFit/>
          </a:bodyPr>
          <a:lstStyle/>
          <a:p>
            <a:pPr indent="457200" algn="just"/>
            <a:r>
              <a:rPr lang="ru-RU" sz="1400" dirty="0">
                <a:solidFill>
                  <a:schemeClr val="accent3">
                    <a:lumMod val="50000"/>
                  </a:schemeClr>
                </a:solidFill>
                <a:latin typeface="Times New Roman" panose="02020603050405020304" pitchFamily="18" charset="0"/>
                <a:cs typeface="Times New Roman" panose="02020603050405020304" pitchFamily="18" charset="0"/>
              </a:rPr>
              <a:t>Издание начало свое существование 7 июля 1922 года, когда вышел первый номер журнала «Известия спорта». С 1924 года его переименовали в журнал «Красный спорт». В формате газеты он стал выпускаться с 20 июля 1924 года. 19 марта 1946 года газета сменила название на «Советский спорт». С 1934 года издание было переведено в ежедневный формат.</a:t>
            </a:r>
          </a:p>
          <a:p>
            <a:pPr indent="457200" algn="just"/>
            <a:r>
              <a:rPr lang="ru-RU" sz="1400" dirty="0">
                <a:solidFill>
                  <a:schemeClr val="accent3">
                    <a:lumMod val="50000"/>
                  </a:schemeClr>
                </a:solidFill>
                <a:latin typeface="Times New Roman" panose="02020603050405020304" pitchFamily="18" charset="0"/>
                <a:cs typeface="Times New Roman" panose="02020603050405020304" pitchFamily="18" charset="0"/>
              </a:rPr>
              <a:t>Отличительной особенностью «Советского спорта» считается постоянная поддержка обратной связи – с читателями газеты и сайта. На так называемую «Прямую линию» в редакцию периодически приглашаются известные спортсмены и тренеры, которые в прямом эфире отвечают на вопросы читателей. С 19 октября 2012 года на сайте издания был запущен проект «Народная газета», где свои записи оставляют пользователи портала, а лучшие материалы попадают на одноимённую полосу ежедневной газеты.</a:t>
            </a:r>
          </a:p>
          <a:p>
            <a:pPr indent="457200" algn="just"/>
            <a:r>
              <a:rPr lang="ru-RU" sz="1400" dirty="0">
                <a:solidFill>
                  <a:schemeClr val="accent3">
                    <a:lumMod val="50000"/>
                  </a:schemeClr>
                </a:solidFill>
                <a:latin typeface="Times New Roman" panose="02020603050405020304" pitchFamily="18" charset="0"/>
                <a:cs typeface="Times New Roman" panose="02020603050405020304" pitchFamily="18" charset="0"/>
              </a:rPr>
              <a:t>Ежегодно газета организует различные акции, самая известная из которых «Харламов </a:t>
            </a:r>
            <a:r>
              <a:rPr lang="ru-RU" sz="1400" dirty="0" err="1">
                <a:solidFill>
                  <a:schemeClr val="accent3">
                    <a:lumMod val="50000"/>
                  </a:schemeClr>
                </a:solidFill>
                <a:latin typeface="Times New Roman" panose="02020603050405020304" pitchFamily="18" charset="0"/>
                <a:cs typeface="Times New Roman" panose="02020603050405020304" pitchFamily="18" charset="0"/>
              </a:rPr>
              <a:t>Трофи</a:t>
            </a:r>
            <a:r>
              <a:rPr lang="ru-RU" sz="1400" dirty="0">
                <a:solidFill>
                  <a:schemeClr val="accent3">
                    <a:lumMod val="50000"/>
                  </a:schemeClr>
                </a:solidFill>
                <a:latin typeface="Times New Roman" panose="02020603050405020304" pitchFamily="18" charset="0"/>
                <a:cs typeface="Times New Roman" panose="02020603050405020304" pitchFamily="18" charset="0"/>
              </a:rPr>
              <a:t>».</a:t>
            </a:r>
          </a:p>
        </p:txBody>
      </p:sp>
      <p:sp>
        <p:nvSpPr>
          <p:cNvPr id="5" name="Прямоугольник 4"/>
          <p:cNvSpPr/>
          <p:nvPr/>
        </p:nvSpPr>
        <p:spPr>
          <a:xfrm>
            <a:off x="238696" y="3424366"/>
            <a:ext cx="8640960" cy="1384995"/>
          </a:xfrm>
          <a:prstGeom prst="rect">
            <a:avLst/>
          </a:prstGeom>
        </p:spPr>
        <p:txBody>
          <a:bodyPr wrap="square">
            <a:spAutoFit/>
          </a:bodyPr>
          <a:lstStyle/>
          <a:p>
            <a:pPr indent="457200" algn="just"/>
            <a:r>
              <a:rPr lang="ru-RU" sz="1400" dirty="0">
                <a:solidFill>
                  <a:schemeClr val="accent3">
                    <a:lumMod val="50000"/>
                  </a:schemeClr>
                </a:solidFill>
                <a:latin typeface="Times New Roman" panose="02020603050405020304" pitchFamily="18" charset="0"/>
                <a:cs typeface="Times New Roman" panose="02020603050405020304" pitchFamily="18" charset="0"/>
              </a:rPr>
              <a:t>Ежедневная информационная газета, которая рассказывает обо всех самых интересных и значительных событиях мирового и отечественного спорта. Основные рубрики издания: «Вопрос дня», (самое важное на сегодняшний день, что волнует спортивное сообщество), «События дня» (какие соревнования происходят в этот день), «Панорама» (все, что вы хотели узнать о спортивном и </a:t>
            </a:r>
            <a:r>
              <a:rPr lang="ru-RU" sz="1400" dirty="0" err="1">
                <a:solidFill>
                  <a:schemeClr val="accent3">
                    <a:lumMod val="50000"/>
                  </a:schemeClr>
                </a:solidFill>
                <a:latin typeface="Times New Roman" panose="02020603050405020304" pitchFamily="18" charset="0"/>
                <a:cs typeface="Times New Roman" panose="02020603050405020304" pitchFamily="18" charset="0"/>
              </a:rPr>
              <a:t>околоспортивном</a:t>
            </a:r>
            <a:r>
              <a:rPr lang="ru-RU" sz="1400" dirty="0">
                <a:solidFill>
                  <a:schemeClr val="accent3">
                    <a:lumMod val="50000"/>
                  </a:schemeClr>
                </a:solidFill>
                <a:latin typeface="Times New Roman" panose="02020603050405020304" pitchFamily="18" charset="0"/>
                <a:cs typeface="Times New Roman" panose="02020603050405020304" pitchFamily="18" charset="0"/>
              </a:rPr>
              <a:t> мире), «Футбол», «Хоккей», «ТВ программа» (спортивные каналы), «Ставки сделаны» (тотализатор, прогнозы, итоги), «Знай наших» (биографии великих спортсменов), «</a:t>
            </a:r>
            <a:r>
              <a:rPr lang="ru-RU" sz="1400" dirty="0" err="1">
                <a:solidFill>
                  <a:schemeClr val="accent3">
                    <a:lumMod val="50000"/>
                  </a:schemeClr>
                </a:solidFill>
                <a:latin typeface="Times New Roman" panose="02020603050405020304" pitchFamily="18" charset="0"/>
                <a:cs typeface="Times New Roman" panose="02020603050405020304" pitchFamily="18" charset="0"/>
              </a:rPr>
              <a:t>Спортворд</a:t>
            </a:r>
            <a:r>
              <a:rPr lang="ru-RU" sz="1400" dirty="0">
                <a:solidFill>
                  <a:schemeClr val="accent3">
                    <a:lumMod val="50000"/>
                  </a:schemeClr>
                </a:solidFill>
                <a:latin typeface="Times New Roman" panose="02020603050405020304" pitchFamily="18" charset="0"/>
                <a:cs typeface="Times New Roman" panose="02020603050405020304" pitchFamily="18" charset="0"/>
              </a:rPr>
              <a:t>» и многое другое.</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696" y="399886"/>
            <a:ext cx="1952625"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164" r="100000"/>
                    </a14:imgEffect>
                  </a14:imgLayer>
                </a14:imgProps>
              </a:ext>
              <a:ext uri="{28A0092B-C50C-407E-A947-70E740481C1C}">
                <a14:useLocalDpi xmlns:a14="http://schemas.microsoft.com/office/drawing/2010/main" val="0"/>
              </a:ext>
            </a:extLst>
          </a:blip>
          <a:srcRect/>
          <a:stretch>
            <a:fillRect/>
          </a:stretch>
        </p:blipFill>
        <p:spPr bwMode="auto">
          <a:xfrm>
            <a:off x="2587398" y="4697357"/>
            <a:ext cx="396920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34888" y="3162756"/>
            <a:ext cx="2160240" cy="261610"/>
          </a:xfrm>
          <a:prstGeom prst="rect">
            <a:avLst/>
          </a:prstGeom>
          <a:noFill/>
        </p:spPr>
        <p:txBody>
          <a:bodyPr wrap="square" rtlCol="0">
            <a:spAutoFit/>
          </a:bodyPr>
          <a:lstStyle/>
          <a:p>
            <a:pPr algn="ctr"/>
            <a:r>
              <a:rPr lang="ru-RU" sz="1100" dirty="0">
                <a:solidFill>
                  <a:schemeClr val="accent3">
                    <a:lumMod val="50000"/>
                  </a:schemeClr>
                </a:solidFill>
                <a:latin typeface="Times New Roman" panose="02020603050405020304" pitchFamily="18" charset="0"/>
                <a:cs typeface="Times New Roman" panose="02020603050405020304" pitchFamily="18" charset="0"/>
              </a:rPr>
              <a:t>Газета «Советский спорт»</a:t>
            </a:r>
          </a:p>
        </p:txBody>
      </p:sp>
    </p:spTree>
    <p:extLst>
      <p:ext uri="{BB962C8B-B14F-4D97-AF65-F5344CB8AC3E}">
        <p14:creationId xmlns:p14="http://schemas.microsoft.com/office/powerpoint/2010/main" val="43367060"/>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79512" y="116632"/>
            <a:ext cx="4572000" cy="3323987"/>
          </a:xfrm>
          <a:prstGeom prst="rect">
            <a:avLst/>
          </a:prstGeom>
        </p:spPr>
        <p:txBody>
          <a:bodyPr>
            <a:spAutoFit/>
          </a:bodyPr>
          <a:lstStyle/>
          <a:p>
            <a:pPr indent="457200" algn="just"/>
            <a:r>
              <a:rPr lang="ru-RU" sz="1400" dirty="0">
                <a:solidFill>
                  <a:schemeClr val="accent4">
                    <a:lumMod val="50000"/>
                  </a:schemeClr>
                </a:solidFill>
                <a:latin typeface="Times New Roman" panose="02020603050405020304" pitchFamily="18" charset="0"/>
                <a:cs typeface="Times New Roman" panose="02020603050405020304" pitchFamily="18" charset="0"/>
              </a:rPr>
              <a:t>«Спорт-Экспресс» – российская ежедневная газета о спорте. Основана в 1991 году. Выпускается издательским домом «Спорт-Экспресс», который также включает в себя интернет-портал и мобильное приложение. С 2001 года входит в объединение </a:t>
            </a:r>
            <a:r>
              <a:rPr lang="ru-RU" sz="1400" dirty="0" err="1">
                <a:solidFill>
                  <a:schemeClr val="accent4">
                    <a:lumMod val="50000"/>
                  </a:schemeClr>
                </a:solidFill>
                <a:latin typeface="Times New Roman" panose="02020603050405020304" pitchFamily="18" charset="0"/>
                <a:cs typeface="Times New Roman" panose="02020603050405020304" pitchFamily="18" charset="0"/>
              </a:rPr>
              <a:t>European</a:t>
            </a:r>
            <a:r>
              <a:rPr lang="ru-RU" sz="1400" dirty="0">
                <a:solidFill>
                  <a:schemeClr val="accent4">
                    <a:lumMod val="50000"/>
                  </a:schemeClr>
                </a:solidFill>
                <a:latin typeface="Times New Roman" panose="02020603050405020304" pitchFamily="18" charset="0"/>
                <a:cs typeface="Times New Roman" panose="02020603050405020304" pitchFamily="18" charset="0"/>
              </a:rPr>
              <a:t> </a:t>
            </a:r>
            <a:r>
              <a:rPr lang="ru-RU" sz="1400" dirty="0" err="1">
                <a:solidFill>
                  <a:schemeClr val="accent4">
                    <a:lumMod val="50000"/>
                  </a:schemeClr>
                </a:solidFill>
                <a:latin typeface="Times New Roman" panose="02020603050405020304" pitchFamily="18" charset="0"/>
                <a:cs typeface="Times New Roman" panose="02020603050405020304" pitchFamily="18" charset="0"/>
              </a:rPr>
              <a:t>Sports</a:t>
            </a:r>
            <a:r>
              <a:rPr lang="ru-RU" sz="1400" dirty="0">
                <a:solidFill>
                  <a:schemeClr val="accent4">
                    <a:lumMod val="50000"/>
                  </a:schemeClr>
                </a:solidFill>
                <a:latin typeface="Times New Roman" panose="02020603050405020304" pitchFamily="18" charset="0"/>
                <a:cs typeface="Times New Roman" panose="02020603050405020304" pitchFamily="18" charset="0"/>
              </a:rPr>
              <a:t> </a:t>
            </a:r>
            <a:r>
              <a:rPr lang="ru-RU" sz="1400" dirty="0" err="1">
                <a:solidFill>
                  <a:schemeClr val="accent4">
                    <a:lumMod val="50000"/>
                  </a:schemeClr>
                </a:solidFill>
                <a:latin typeface="Times New Roman" panose="02020603050405020304" pitchFamily="18" charset="0"/>
                <a:cs typeface="Times New Roman" panose="02020603050405020304" pitchFamily="18" charset="0"/>
              </a:rPr>
              <a:t>Magazines</a:t>
            </a:r>
            <a:r>
              <a:rPr lang="ru-RU" sz="1400" dirty="0">
                <a:solidFill>
                  <a:schemeClr val="accent4">
                    <a:lumMod val="50000"/>
                  </a:schemeClr>
                </a:solidFill>
                <a:latin typeface="Times New Roman" panose="02020603050405020304" pitchFamily="18" charset="0"/>
                <a:cs typeface="Times New Roman" panose="02020603050405020304" pitchFamily="18" charset="0"/>
              </a:rPr>
              <a:t> (Европейские спортивные издания).</a:t>
            </a:r>
          </a:p>
          <a:p>
            <a:pPr indent="457200" algn="just"/>
            <a:r>
              <a:rPr lang="ru-RU" sz="1400" dirty="0">
                <a:solidFill>
                  <a:schemeClr val="accent4">
                    <a:lumMod val="50000"/>
                  </a:schemeClr>
                </a:solidFill>
                <a:latin typeface="Times New Roman" panose="02020603050405020304" pitchFamily="18" charset="0"/>
                <a:cs typeface="Times New Roman" panose="02020603050405020304" pitchFamily="18" charset="0"/>
              </a:rPr>
              <a:t>Первый номер газеты вышел 14 августа 1991 года. Выпуск подготовили 14 журналистов, которые ушли из газеты «Советский спорт».</a:t>
            </a:r>
          </a:p>
          <a:p>
            <a:pPr indent="457200" algn="just"/>
            <a:r>
              <a:rPr lang="ru-RU" sz="1400" dirty="0">
                <a:solidFill>
                  <a:schemeClr val="accent4">
                    <a:lumMod val="50000"/>
                  </a:schemeClr>
                </a:solidFill>
                <a:latin typeface="Times New Roman" panose="02020603050405020304" pitchFamily="18" charset="0"/>
                <a:cs typeface="Times New Roman" panose="02020603050405020304" pitchFamily="18" charset="0"/>
              </a:rPr>
              <a:t>Основным отличием нового спортивного издания от старого являлась оперативность – отчёты со спортивных событий, даже вечерних, публиковались в ближайшем номере. Кроме того, «Спорт-Экспресс» первым в стране начал писать про такие зарубежные соревнования, как НХЛ, НБА и «Формула-1»</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168057"/>
            <a:ext cx="1245410" cy="18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1556792"/>
            <a:ext cx="1245000" cy="18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6184" y="153979"/>
            <a:ext cx="1268574" cy="18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179512" y="3430588"/>
            <a:ext cx="8901422" cy="1384995"/>
          </a:xfrm>
          <a:prstGeom prst="rect">
            <a:avLst/>
          </a:prstGeom>
        </p:spPr>
        <p:txBody>
          <a:bodyPr wrap="square">
            <a:spAutoFit/>
          </a:bodyPr>
          <a:lstStyle/>
          <a:p>
            <a:pPr indent="457200" algn="just"/>
            <a:r>
              <a:rPr lang="ru-RU" sz="1400" dirty="0">
                <a:solidFill>
                  <a:schemeClr val="accent4">
                    <a:lumMod val="50000"/>
                  </a:schemeClr>
                </a:solidFill>
                <a:latin typeface="Times New Roman" panose="02020603050405020304" pitchFamily="18" charset="0"/>
                <a:cs typeface="Times New Roman" panose="02020603050405020304" pitchFamily="18" charset="0"/>
              </a:rPr>
              <a:t>Символом газеты стал петух, изображение которого появилось на логотипе. Петух символизировал боевитость и оперативность. Рубрика с новостями о вечерних и ночных событиях с тех пор стала носить название «Ку-ка-ре-ку».</a:t>
            </a:r>
          </a:p>
          <a:p>
            <a:pPr indent="457200" algn="just"/>
            <a:r>
              <a:rPr lang="ru-RU" sz="1400" dirty="0">
                <a:solidFill>
                  <a:schemeClr val="accent4">
                    <a:lumMod val="50000"/>
                  </a:schemeClr>
                </a:solidFill>
                <a:latin typeface="Times New Roman" panose="02020603050405020304" pitchFamily="18" charset="0"/>
                <a:cs typeface="Times New Roman" panose="02020603050405020304" pitchFamily="18" charset="0"/>
              </a:rPr>
              <a:t>Согласно исследованию компании «</a:t>
            </a:r>
            <a:r>
              <a:rPr lang="ru-RU" sz="1400" dirty="0" err="1">
                <a:solidFill>
                  <a:schemeClr val="accent4">
                    <a:lumMod val="50000"/>
                  </a:schemeClr>
                </a:solidFill>
                <a:latin typeface="Times New Roman" panose="02020603050405020304" pitchFamily="18" charset="0"/>
                <a:cs typeface="Times New Roman" panose="02020603050405020304" pitchFamily="18" charset="0"/>
              </a:rPr>
              <a:t>Медиалогия</a:t>
            </a:r>
            <a:r>
              <a:rPr lang="ru-RU" sz="1400" dirty="0">
                <a:solidFill>
                  <a:schemeClr val="accent4">
                    <a:lumMod val="50000"/>
                  </a:schemeClr>
                </a:solidFill>
                <a:latin typeface="Times New Roman" panose="02020603050405020304" pitchFamily="18" charset="0"/>
                <a:cs typeface="Times New Roman" panose="02020603050405020304" pitchFamily="18" charset="0"/>
              </a:rPr>
              <a:t>», «Спорт-Экспресс» находится на первом месте в Топ-20 самых цитируемых СМИ спортивной отрасли за 2020 год</a:t>
            </a:r>
          </a:p>
          <a:p>
            <a:pPr indent="457200" algn="just"/>
            <a:endParaRPr lang="ru-RU" sz="1400" dirty="0">
              <a:solidFill>
                <a:schemeClr val="accent4">
                  <a:lumMod val="50000"/>
                </a:schemeClr>
              </a:solidFill>
              <a:latin typeface="Times New Roman" panose="02020603050405020304" pitchFamily="18" charset="0"/>
              <a:cs typeface="Times New Roman" panose="02020603050405020304" pitchFamily="18" charset="0"/>
            </a:endParaRPr>
          </a:p>
        </p:txBody>
      </p:sp>
      <p:pic>
        <p:nvPicPr>
          <p:cNvPr id="2053" name="Picture 5"/>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9500" l="0" r="100000"/>
                    </a14:imgEffect>
                  </a14:imgLayer>
                </a14:imgProps>
              </a:ext>
              <a:ext uri="{28A0092B-C50C-407E-A947-70E740481C1C}">
                <a14:useLocalDpi xmlns:a14="http://schemas.microsoft.com/office/drawing/2010/main" val="0"/>
              </a:ext>
            </a:extLst>
          </a:blip>
          <a:srcRect/>
          <a:stretch>
            <a:fillRect/>
          </a:stretch>
        </p:blipFill>
        <p:spPr bwMode="auto">
          <a:xfrm>
            <a:off x="611560" y="4676503"/>
            <a:ext cx="1151928"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1835696" y="5025112"/>
            <a:ext cx="2465740" cy="261610"/>
          </a:xfrm>
          <a:prstGeom prst="rect">
            <a:avLst/>
          </a:prstGeom>
        </p:spPr>
        <p:txBody>
          <a:bodyPr wrap="none">
            <a:spAutoFit/>
          </a:bodyPr>
          <a:lstStyle/>
          <a:p>
            <a:r>
              <a:rPr lang="ru-RU" sz="1100" dirty="0">
                <a:solidFill>
                  <a:schemeClr val="accent4">
                    <a:lumMod val="50000"/>
                  </a:schemeClr>
                </a:solidFill>
                <a:latin typeface="Times New Roman" panose="02020603050405020304" pitchFamily="18" charset="0"/>
                <a:cs typeface="Times New Roman" panose="02020603050405020304" pitchFamily="18" charset="0"/>
              </a:rPr>
              <a:t>Символом газеты «Спорт-Экспресс»  </a:t>
            </a:r>
            <a:endParaRPr lang="ru-RU" sz="1100" dirty="0">
              <a:solidFill>
                <a:schemeClr val="accent4">
                  <a:lumMod val="50000"/>
                </a:schemeClr>
              </a:solidFill>
            </a:endParaRPr>
          </a:p>
        </p:txBody>
      </p:sp>
    </p:spTree>
    <p:extLst>
      <p:ext uri="{BB962C8B-B14F-4D97-AF65-F5344CB8AC3E}">
        <p14:creationId xmlns:p14="http://schemas.microsoft.com/office/powerpoint/2010/main" val="95503436"/>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944" y="116632"/>
            <a:ext cx="1320755" cy="18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3131840" y="237775"/>
            <a:ext cx="5796136" cy="2677656"/>
          </a:xfrm>
          <a:prstGeom prst="rect">
            <a:avLst/>
          </a:prstGeom>
        </p:spPr>
        <p:txBody>
          <a:bodyPr wrap="square">
            <a:spAutoFit/>
          </a:bodyPr>
          <a:lstStyle/>
          <a:p>
            <a:pPr indent="457200" algn="just"/>
            <a:r>
              <a:rPr lang="ru-RU" sz="1400" dirty="0">
                <a:solidFill>
                  <a:schemeClr val="accent5">
                    <a:lumMod val="50000"/>
                  </a:schemeClr>
                </a:solidFill>
                <a:latin typeface="Times New Roman" panose="02020603050405020304" pitchFamily="18" charset="0"/>
                <a:cs typeface="Times New Roman" panose="02020603050405020304" pitchFamily="18" charset="0"/>
              </a:rPr>
              <a:t>«Спортивные игры» – советский и российский спортивно-методический журнал, издававшийся в 1955-1994 годах на русском языке в Москве.</a:t>
            </a:r>
          </a:p>
          <a:p>
            <a:pPr indent="457200" algn="just"/>
            <a:r>
              <a:rPr lang="ru-RU" sz="1400" dirty="0">
                <a:solidFill>
                  <a:schemeClr val="accent5">
                    <a:lumMod val="50000"/>
                  </a:schemeClr>
                </a:solidFill>
                <a:latin typeface="Times New Roman" panose="02020603050405020304" pitchFamily="18" charset="0"/>
                <a:cs typeface="Times New Roman" panose="02020603050405020304" pitchFamily="18" charset="0"/>
              </a:rPr>
              <a:t>Издавался в Москве Комитетом по физической культуре и спорту при Совете Министров СССР. Журнал был посвящён различным проблемам теории и практики спортивных игр. Рассказывал об игровых видах спорта (футбол, хоккей, баскетбол, теннис и др.). Публиковал результаты спортивных соревнований.</a:t>
            </a:r>
          </a:p>
          <a:p>
            <a:pPr indent="457200" algn="just"/>
            <a:r>
              <a:rPr lang="ru-RU" sz="1400" dirty="0">
                <a:solidFill>
                  <a:schemeClr val="accent5">
                    <a:lumMod val="50000"/>
                  </a:schemeClr>
                </a:solidFill>
                <a:latin typeface="Times New Roman" panose="02020603050405020304" pitchFamily="18" charset="0"/>
                <a:cs typeface="Times New Roman" panose="02020603050405020304" pitchFamily="18" charset="0"/>
              </a:rPr>
              <a:t>Журнал печатал статьи о передовом опыте организации работы по спортивным играм, научные и методические статьи по системе обучения и тренировки команд, анализирует творческие поиски лучших тренеров, дает квалифицированные советы по проведению соревнований.</a:t>
            </a:r>
          </a:p>
        </p:txBody>
      </p:sp>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3105" t="14229" r="21774" b="27900"/>
          <a:stretch/>
        </p:blipFill>
        <p:spPr bwMode="auto">
          <a:xfrm>
            <a:off x="1691680" y="764704"/>
            <a:ext cx="1316633" cy="17959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9961" y="1921343"/>
            <a:ext cx="1418720" cy="430887"/>
          </a:xfrm>
          <a:prstGeom prst="rect">
            <a:avLst/>
          </a:prstGeom>
          <a:noFill/>
        </p:spPr>
        <p:txBody>
          <a:bodyPr wrap="square" rtlCol="0">
            <a:spAutoFit/>
          </a:bodyPr>
          <a:lstStyle/>
          <a:p>
            <a:pPr algn="ctr"/>
            <a:r>
              <a:rPr lang="ru-RU" sz="1100" dirty="0">
                <a:solidFill>
                  <a:schemeClr val="tx2">
                    <a:lumMod val="50000"/>
                  </a:schemeClr>
                </a:solidFill>
                <a:latin typeface="Times New Roman" panose="02020603050405020304" pitchFamily="18" charset="0"/>
                <a:cs typeface="Times New Roman" panose="02020603050405020304" pitchFamily="18" charset="0"/>
              </a:rPr>
              <a:t>Спортивные игры</a:t>
            </a:r>
          </a:p>
          <a:p>
            <a:pPr algn="ctr"/>
            <a:r>
              <a:rPr lang="ru-RU" sz="1100" dirty="0">
                <a:solidFill>
                  <a:schemeClr val="tx2">
                    <a:lumMod val="50000"/>
                  </a:schemeClr>
                </a:solidFill>
                <a:latin typeface="Times New Roman" panose="02020603050405020304" pitchFamily="18" charset="0"/>
                <a:cs typeface="Times New Roman" panose="02020603050405020304" pitchFamily="18" charset="0"/>
              </a:rPr>
              <a:t> № 8, 1984.</a:t>
            </a:r>
          </a:p>
        </p:txBody>
      </p:sp>
      <p:sp>
        <p:nvSpPr>
          <p:cNvPr id="6" name="Прямоугольник 5"/>
          <p:cNvSpPr/>
          <p:nvPr/>
        </p:nvSpPr>
        <p:spPr>
          <a:xfrm>
            <a:off x="1691680" y="2564347"/>
            <a:ext cx="1326149" cy="430887"/>
          </a:xfrm>
          <a:prstGeom prst="rect">
            <a:avLst/>
          </a:prstGeom>
        </p:spPr>
        <p:txBody>
          <a:bodyPr wrap="square">
            <a:spAutoFit/>
          </a:bodyPr>
          <a:lstStyle/>
          <a:p>
            <a:pPr lvl="0" algn="ctr"/>
            <a:r>
              <a:rPr lang="ru-RU" sz="1100" dirty="0">
                <a:solidFill>
                  <a:srgbClr val="1F497D">
                    <a:lumMod val="50000"/>
                  </a:srgbClr>
                </a:solidFill>
                <a:latin typeface="Times New Roman" panose="02020603050405020304" pitchFamily="18" charset="0"/>
                <a:cs typeface="Times New Roman" panose="02020603050405020304" pitchFamily="18" charset="0"/>
              </a:rPr>
              <a:t>Спортивные игры </a:t>
            </a:r>
          </a:p>
          <a:p>
            <a:pPr lvl="0" algn="ctr"/>
            <a:r>
              <a:rPr lang="ru-RU" sz="1100" dirty="0">
                <a:solidFill>
                  <a:srgbClr val="1F497D">
                    <a:lumMod val="50000"/>
                  </a:srgbClr>
                </a:solidFill>
                <a:latin typeface="Times New Roman" panose="02020603050405020304" pitchFamily="18" charset="0"/>
                <a:cs typeface="Times New Roman" panose="02020603050405020304" pitchFamily="18" charset="0"/>
              </a:rPr>
              <a:t>№ 1, 1984.</a:t>
            </a:r>
          </a:p>
        </p:txBody>
      </p:sp>
      <p:sp>
        <p:nvSpPr>
          <p:cNvPr id="7" name="Прямоугольник 6"/>
          <p:cNvSpPr/>
          <p:nvPr/>
        </p:nvSpPr>
        <p:spPr>
          <a:xfrm>
            <a:off x="128944" y="3080684"/>
            <a:ext cx="7035344" cy="1384995"/>
          </a:xfrm>
          <a:prstGeom prst="rect">
            <a:avLst/>
          </a:prstGeom>
        </p:spPr>
        <p:txBody>
          <a:bodyPr wrap="square">
            <a:spAutoFit/>
          </a:bodyPr>
          <a:lstStyle/>
          <a:p>
            <a:pPr indent="457200" algn="just"/>
            <a:r>
              <a:rPr lang="ru-RU" sz="1400" dirty="0">
                <a:solidFill>
                  <a:schemeClr val="bg2">
                    <a:lumMod val="10000"/>
                  </a:schemeClr>
                </a:solidFill>
                <a:latin typeface="Times New Roman" panose="02020603050405020304" pitchFamily="18" charset="0"/>
                <a:cs typeface="Times New Roman" panose="02020603050405020304" pitchFamily="18" charset="0"/>
              </a:rPr>
              <a:t>Спортивная жизнь России – советское иллюстрированное периодическое издание, информационный журнал, посвященный развитию спорта, выходивший в Москве ежемесячно с 1957 по 2012 годы.</a:t>
            </a:r>
          </a:p>
          <a:p>
            <a:pPr indent="457200" algn="just"/>
            <a:r>
              <a:rPr lang="ru-RU" sz="1400" dirty="0">
                <a:solidFill>
                  <a:schemeClr val="bg2">
                    <a:lumMod val="10000"/>
                  </a:schemeClr>
                </a:solidFill>
                <a:latin typeface="Times New Roman" panose="02020603050405020304" pitchFamily="18" charset="0"/>
                <a:cs typeface="Times New Roman" panose="02020603050405020304" pitchFamily="18" charset="0"/>
              </a:rPr>
              <a:t>Данное издание полностью было посвящено развитию спорта в России.</a:t>
            </a:r>
          </a:p>
          <a:p>
            <a:pPr indent="457200" algn="just"/>
            <a:r>
              <a:rPr lang="ru-RU" sz="1400" dirty="0">
                <a:solidFill>
                  <a:schemeClr val="bg2">
                    <a:lumMod val="10000"/>
                  </a:schemeClr>
                </a:solidFill>
                <a:latin typeface="Times New Roman" panose="02020603050405020304" pitchFamily="18" charset="0"/>
                <a:cs typeface="Times New Roman" panose="02020603050405020304" pitchFamily="18" charset="0"/>
              </a:rPr>
              <a:t>Журнал начал выпускаться в марте 1957 года в Москве. В последнее время его главным редактором являлся И. Б. Масленников. Тираж 200 тысяч экземпляров</a:t>
            </a:r>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0312" y="3029993"/>
            <a:ext cx="1428750" cy="1981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7127397" y="5103772"/>
            <a:ext cx="1934580" cy="430887"/>
          </a:xfrm>
          <a:prstGeom prst="rect">
            <a:avLst/>
          </a:prstGeom>
        </p:spPr>
        <p:txBody>
          <a:bodyPr wrap="square">
            <a:spAutoFit/>
          </a:bodyPr>
          <a:lstStyle/>
          <a:p>
            <a:pPr lvl="0" algn="ctr"/>
            <a:r>
              <a:rPr lang="ru-RU" sz="1100" dirty="0">
                <a:solidFill>
                  <a:schemeClr val="tx2">
                    <a:lumMod val="50000"/>
                  </a:schemeClr>
                </a:solidFill>
                <a:latin typeface="Times New Roman" panose="02020603050405020304" pitchFamily="18" charset="0"/>
                <a:cs typeface="Times New Roman" panose="02020603050405020304" pitchFamily="18" charset="0"/>
              </a:rPr>
              <a:t>Спортивная жизнь России </a:t>
            </a:r>
          </a:p>
          <a:p>
            <a:pPr lvl="0" algn="ctr"/>
            <a:r>
              <a:rPr lang="ru-RU" sz="1100" dirty="0">
                <a:solidFill>
                  <a:schemeClr val="tx2">
                    <a:lumMod val="50000"/>
                  </a:schemeClr>
                </a:solidFill>
                <a:latin typeface="Times New Roman" panose="02020603050405020304" pitchFamily="18" charset="0"/>
                <a:cs typeface="Times New Roman" panose="02020603050405020304" pitchFamily="18" charset="0"/>
              </a:rPr>
              <a:t>№ 10, 2011. </a:t>
            </a:r>
          </a:p>
        </p:txBody>
      </p:sp>
      <p:sp>
        <p:nvSpPr>
          <p:cNvPr id="9" name="Прямоугольник 8"/>
          <p:cNvSpPr/>
          <p:nvPr/>
        </p:nvSpPr>
        <p:spPr>
          <a:xfrm>
            <a:off x="683568" y="4388096"/>
            <a:ext cx="6480719" cy="1169551"/>
          </a:xfrm>
          <a:prstGeom prst="rect">
            <a:avLst/>
          </a:prstGeom>
        </p:spPr>
        <p:txBody>
          <a:bodyPr wrap="square">
            <a:spAutoFit/>
          </a:bodyPr>
          <a:lstStyle/>
          <a:p>
            <a:pPr indent="457200" algn="just"/>
            <a:r>
              <a:rPr lang="ru-RU" sz="1400" dirty="0">
                <a:solidFill>
                  <a:schemeClr val="bg2">
                    <a:lumMod val="10000"/>
                  </a:schemeClr>
                </a:solidFill>
                <a:latin typeface="Times New Roman" panose="02020603050405020304" pitchFamily="18" charset="0"/>
                <a:cs typeface="Times New Roman" panose="02020603050405020304" pitchFamily="18" charset="0"/>
              </a:rPr>
              <a:t>Данные издания больше не издаются. Журналы могут быть полезны журналистам, коллекционерам, специалистам физической культуры. Основные тематические линии: атлетическая гимнастика, боевые искусства, национальные виды спорта, интервью со "звездой" спорта, о развитии физкультуры в России. Журналы можете найти в отделе периодических изданий. </a:t>
            </a:r>
          </a:p>
        </p:txBody>
      </p:sp>
      <p:pic>
        <p:nvPicPr>
          <p:cNvPr id="1029" name="Picture 5"/>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99512"/>
                    </a14:imgEffect>
                  </a14:imgLayer>
                </a14:imgProps>
              </a:ext>
              <a:ext uri="{28A0092B-C50C-407E-A947-70E740481C1C}">
                <a14:useLocalDpi xmlns:a14="http://schemas.microsoft.com/office/drawing/2010/main" val="0"/>
              </a:ext>
            </a:extLst>
          </a:blip>
          <a:srcRect/>
          <a:stretch>
            <a:fillRect/>
          </a:stretch>
        </p:blipFill>
        <p:spPr bwMode="auto">
          <a:xfrm>
            <a:off x="-180952" y="4382531"/>
            <a:ext cx="1212544"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Овал 9"/>
          <p:cNvSpPr/>
          <p:nvPr/>
        </p:nvSpPr>
        <p:spPr>
          <a:xfrm>
            <a:off x="361748" y="5319215"/>
            <a:ext cx="127144" cy="14785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95263550"/>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609" t="13067" r="17972" b="16519"/>
          <a:stretch/>
        </p:blipFill>
        <p:spPr bwMode="auto">
          <a:xfrm>
            <a:off x="7380312" y="188640"/>
            <a:ext cx="1355467" cy="18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7430430" y="1988640"/>
            <a:ext cx="1277888" cy="430887"/>
          </a:xfrm>
          <a:prstGeom prst="rect">
            <a:avLst/>
          </a:prstGeom>
        </p:spPr>
        <p:txBody>
          <a:bodyPr wrap="square">
            <a:spAutoFit/>
          </a:bodyPr>
          <a:lstStyle/>
          <a:p>
            <a:pPr lvl="0" algn="ctr"/>
            <a:r>
              <a:rPr lang="ru-RU" sz="1100" dirty="0">
                <a:solidFill>
                  <a:srgbClr val="FF0000"/>
                </a:solidFill>
                <a:latin typeface="Times New Roman" panose="02020603050405020304" pitchFamily="18" charset="0"/>
                <a:cs typeface="Times New Roman" panose="02020603050405020304" pitchFamily="18" charset="0"/>
              </a:rPr>
              <a:t>Здоровье </a:t>
            </a:r>
          </a:p>
          <a:p>
            <a:pPr lvl="0" algn="ctr"/>
            <a:r>
              <a:rPr lang="ru-RU" sz="1100" dirty="0">
                <a:solidFill>
                  <a:srgbClr val="FF0000"/>
                </a:solidFill>
                <a:latin typeface="Times New Roman" panose="02020603050405020304" pitchFamily="18" charset="0"/>
                <a:cs typeface="Times New Roman" panose="02020603050405020304" pitchFamily="18" charset="0"/>
              </a:rPr>
              <a:t>№ 2, 1957.</a:t>
            </a:r>
          </a:p>
        </p:txBody>
      </p:sp>
      <p:sp>
        <p:nvSpPr>
          <p:cNvPr id="5" name="Прямоугольник 4"/>
          <p:cNvSpPr/>
          <p:nvPr/>
        </p:nvSpPr>
        <p:spPr>
          <a:xfrm>
            <a:off x="72976" y="288421"/>
            <a:ext cx="7128792" cy="1600438"/>
          </a:xfrm>
          <a:prstGeom prst="rect">
            <a:avLst/>
          </a:prstGeom>
        </p:spPr>
        <p:txBody>
          <a:bodyPr wrap="square">
            <a:spAutoFit/>
          </a:bodyPr>
          <a:lstStyle/>
          <a:p>
            <a:pPr indent="457200" algn="just"/>
            <a:r>
              <a:rPr lang="ru-RU" sz="1400" dirty="0">
                <a:solidFill>
                  <a:schemeClr val="accent2">
                    <a:lumMod val="50000"/>
                  </a:schemeClr>
                </a:solidFill>
                <a:latin typeface="Times New Roman" panose="02020603050405020304" pitchFamily="18" charset="0"/>
                <a:cs typeface="Times New Roman" panose="02020603050405020304" pitchFamily="18" charset="0"/>
              </a:rPr>
              <a:t>«Здоровье» – ежемесячный советский и российский журнал.</a:t>
            </a:r>
          </a:p>
          <a:p>
            <a:pPr indent="457200" algn="just"/>
            <a:r>
              <a:rPr lang="ru-RU" sz="1400" dirty="0">
                <a:solidFill>
                  <a:schemeClr val="accent2">
                    <a:lumMod val="50000"/>
                  </a:schemeClr>
                </a:solidFill>
                <a:latin typeface="Times New Roman" panose="02020603050405020304" pitchFamily="18" charset="0"/>
                <a:cs typeface="Times New Roman" panose="02020603050405020304" pitchFamily="18" charset="0"/>
              </a:rPr>
              <a:t>Журнал был учрежден в мае 1954 г. постановлением секретариата ЦК КПСС с грифом «Совершенно секретно». Издаётся (в СССР –  издательством «Правда» как орган Министерств здравоохранения СССР и РСФСР) с января 1955 года. Первоначально был органом пропаганды здорового образа жизни и санпросвета, но впоследствии стал полноценным научно-популярным журналом. Журнал был популярен в СССР, печатая как статьи «для народа», так и серьёзные материалы, а также материалы для детей.</a:t>
            </a:r>
          </a:p>
        </p:txBody>
      </p:sp>
      <p:pic>
        <p:nvPicPr>
          <p:cNvPr id="307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050" t="13969" r="19039" b="18469"/>
          <a:stretch/>
        </p:blipFill>
        <p:spPr bwMode="auto">
          <a:xfrm>
            <a:off x="202163" y="4293296"/>
            <a:ext cx="1329115" cy="18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47758" y="6093296"/>
            <a:ext cx="1637928" cy="430887"/>
          </a:xfrm>
          <a:prstGeom prst="rect">
            <a:avLst/>
          </a:prstGeom>
        </p:spPr>
        <p:txBody>
          <a:bodyPr wrap="square">
            <a:spAutoFit/>
          </a:bodyPr>
          <a:lstStyle/>
          <a:p>
            <a:pPr lvl="0" algn="ctr"/>
            <a:r>
              <a:rPr lang="ru-RU" sz="1100" dirty="0">
                <a:solidFill>
                  <a:schemeClr val="bg1"/>
                </a:solidFill>
                <a:latin typeface="Times New Roman" panose="02020603050405020304" pitchFamily="18" charset="0"/>
                <a:cs typeface="Times New Roman" panose="02020603050405020304" pitchFamily="18" charset="0"/>
              </a:rPr>
              <a:t>Здоровье </a:t>
            </a:r>
          </a:p>
          <a:p>
            <a:pPr lvl="0" algn="ctr"/>
            <a:r>
              <a:rPr lang="ru-RU" sz="1100" dirty="0">
                <a:solidFill>
                  <a:schemeClr val="bg1"/>
                </a:solidFill>
                <a:latin typeface="Times New Roman" panose="02020603050405020304" pitchFamily="18" charset="0"/>
                <a:cs typeface="Times New Roman" panose="02020603050405020304" pitchFamily="18" charset="0"/>
              </a:rPr>
              <a:t>№ 9, 1996</a:t>
            </a:r>
            <a:endParaRPr lang="ru-RU" dirty="0">
              <a:solidFill>
                <a:schemeClr val="bg1"/>
              </a:solidFill>
            </a:endParaRPr>
          </a:p>
        </p:txBody>
      </p:sp>
      <p:sp>
        <p:nvSpPr>
          <p:cNvPr id="7" name="Прямоугольник 6"/>
          <p:cNvSpPr/>
          <p:nvPr/>
        </p:nvSpPr>
        <p:spPr>
          <a:xfrm>
            <a:off x="3545006" y="1844824"/>
            <a:ext cx="184731" cy="307777"/>
          </a:xfrm>
          <a:prstGeom prst="rect">
            <a:avLst/>
          </a:prstGeom>
        </p:spPr>
        <p:txBody>
          <a:bodyPr wrap="none">
            <a:spAutoFit/>
          </a:bodyPr>
          <a:lstStyle/>
          <a:p>
            <a:pPr algn="just"/>
            <a:endParaRPr lang="ru-RU" sz="1400"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47758" y="1988640"/>
            <a:ext cx="8891512" cy="2246769"/>
          </a:xfrm>
          <a:prstGeom prst="rect">
            <a:avLst/>
          </a:prstGeom>
        </p:spPr>
        <p:txBody>
          <a:bodyPr wrap="square">
            <a:spAutoFit/>
          </a:bodyPr>
          <a:lstStyle/>
          <a:p>
            <a:pPr indent="457200" algn="ctr"/>
            <a:r>
              <a:rPr lang="ru-RU" sz="1400" b="1" dirty="0">
                <a:solidFill>
                  <a:schemeClr val="accent2">
                    <a:lumMod val="50000"/>
                  </a:schemeClr>
                </a:solidFill>
                <a:latin typeface="Times New Roman" panose="02020603050405020304" pitchFamily="18" charset="0"/>
                <a:cs typeface="Times New Roman" panose="02020603050405020304" pitchFamily="18" charset="0"/>
              </a:rPr>
              <a:t>Журнал в культуре</a:t>
            </a:r>
          </a:p>
          <a:p>
            <a:pPr indent="457200" algn="ctr"/>
            <a:endParaRPr lang="ru-RU" sz="1400" b="1" dirty="0">
              <a:solidFill>
                <a:schemeClr val="accent2">
                  <a:lumMod val="50000"/>
                </a:schemeClr>
              </a:solidFill>
              <a:latin typeface="Times New Roman" panose="02020603050405020304" pitchFamily="18" charset="0"/>
              <a:cs typeface="Times New Roman" panose="02020603050405020304" pitchFamily="18" charset="0"/>
            </a:endParaRPr>
          </a:p>
          <a:p>
            <a:pPr indent="457200" algn="just"/>
            <a:r>
              <a:rPr lang="ru-RU" sz="1400" dirty="0">
                <a:solidFill>
                  <a:schemeClr val="accent2">
                    <a:lumMod val="50000"/>
                  </a:schemeClr>
                </a:solidFill>
                <a:latin typeface="Times New Roman" panose="02020603050405020304" pitchFamily="18" charset="0"/>
                <a:cs typeface="Times New Roman" panose="02020603050405020304" pitchFamily="18" charset="0"/>
              </a:rPr>
              <a:t>В фильме «Семь невест ефрейтора Збруева» попутчик Збруева, православный священнослужитель, просматривает один из номеров журнала за 1969 год, обсуждая прочитанное. В картине «Меж высоких хлебов» главный герой </a:t>
            </a:r>
            <a:r>
              <a:rPr lang="ru-RU" sz="1400" dirty="0" err="1">
                <a:solidFill>
                  <a:schemeClr val="accent2">
                    <a:lumMod val="50000"/>
                  </a:schemeClr>
                </a:solidFill>
                <a:latin typeface="Times New Roman" panose="02020603050405020304" pitchFamily="18" charset="0"/>
                <a:cs typeface="Times New Roman" panose="02020603050405020304" pitchFamily="18" charset="0"/>
              </a:rPr>
              <a:t>Павло</a:t>
            </a:r>
            <a:r>
              <a:rPr lang="ru-RU" sz="1400" dirty="0">
                <a:solidFill>
                  <a:schemeClr val="accent2">
                    <a:lumMod val="50000"/>
                  </a:schemeClr>
                </a:solidFill>
                <a:latin typeface="Times New Roman" panose="02020603050405020304" pitchFamily="18" charset="0"/>
                <a:cs typeface="Times New Roman" panose="02020603050405020304" pitchFamily="18" charset="0"/>
              </a:rPr>
              <a:t> Стручок читает журнал в киевской парикмахерской. В фильме «Старший сын» герой Михаила Боярского Сильва смотрит за тем, как героиня Светланы Крючковой Наталья читает журнал во дворе на лавочке и комментирует: «„Здоровье“? Так и знал. Все сейчас читают „Здоровье“». В детском фильме «По секрету всему свету» герой Фёдора Никитина учитель Сергей Петрович («Кол») достаёт из почтового ящика журнал «Здоровье». В комедии «Иван Васильевич меняет профессию» герой Юрия Яковлева </a:t>
            </a:r>
            <a:r>
              <a:rPr lang="ru-RU" sz="1400" dirty="0" err="1">
                <a:solidFill>
                  <a:schemeClr val="accent2">
                    <a:lumMod val="50000"/>
                  </a:schemeClr>
                </a:solidFill>
                <a:latin typeface="Times New Roman" panose="02020603050405020304" pitchFamily="18" charset="0"/>
                <a:cs typeface="Times New Roman" panose="02020603050405020304" pitchFamily="18" charset="0"/>
              </a:rPr>
              <a:t>Бунша</a:t>
            </a:r>
            <a:r>
              <a:rPr lang="ru-RU" sz="1400" dirty="0">
                <a:solidFill>
                  <a:schemeClr val="accent2">
                    <a:lumMod val="50000"/>
                  </a:schemeClr>
                </a:solidFill>
                <a:latin typeface="Times New Roman" panose="02020603050405020304" pitchFamily="18" charset="0"/>
                <a:cs typeface="Times New Roman" panose="02020603050405020304" pitchFamily="18" charset="0"/>
              </a:rPr>
              <a:t> замечает, целуя ручку царице: «Журнал „Здоровье“ так и пишет: нервные клетки не восстанавливаются».</a:t>
            </a:r>
          </a:p>
        </p:txBody>
      </p:sp>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7669" y="4183926"/>
            <a:ext cx="3200000" cy="18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p:cNvSpPr/>
          <p:nvPr/>
        </p:nvSpPr>
        <p:spPr>
          <a:xfrm>
            <a:off x="1648958" y="4291223"/>
            <a:ext cx="3976826" cy="1169551"/>
          </a:xfrm>
          <a:prstGeom prst="rect">
            <a:avLst/>
          </a:prstGeom>
        </p:spPr>
        <p:txBody>
          <a:bodyPr wrap="square">
            <a:spAutoFit/>
          </a:bodyPr>
          <a:lstStyle/>
          <a:p>
            <a:pPr indent="457200" algn="just"/>
            <a:r>
              <a:rPr lang="ru-RU" sz="1400" dirty="0">
                <a:solidFill>
                  <a:schemeClr val="accent2">
                    <a:lumMod val="50000"/>
                  </a:schemeClr>
                </a:solidFill>
                <a:latin typeface="Times New Roman" panose="02020603050405020304" pitchFamily="18" charset="0"/>
                <a:cs typeface="Times New Roman" panose="02020603050405020304" pitchFamily="18" charset="0"/>
              </a:rPr>
              <a:t>Постоянно находясь в творческом поиске, журнал продолжил выходить и после распада СССР. С 1995 года журнал печатается в Финляндии. С 2012 года у журнала появилась онлайн-версия. </a:t>
            </a:r>
          </a:p>
        </p:txBody>
      </p:sp>
    </p:spTree>
    <p:extLst>
      <p:ext uri="{BB962C8B-B14F-4D97-AF65-F5344CB8AC3E}">
        <p14:creationId xmlns:p14="http://schemas.microsoft.com/office/powerpoint/2010/main" val="1172789024"/>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833" y="21570"/>
            <a:ext cx="9144000" cy="83099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Будьте здоровы </a:t>
            </a:r>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1387" y="824232"/>
            <a:ext cx="4869364" cy="3600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9737" y="4215703"/>
            <a:ext cx="9144000" cy="830997"/>
          </a:xfrm>
          <a:prstGeom prst="rect">
            <a:avLst/>
          </a:prstGeom>
        </p:spPr>
        <p:txBody>
          <a:bodyPr wrap="square">
            <a:spAutoFit/>
          </a:bodyPr>
          <a:lstStyle/>
          <a:p>
            <a:pPr lvl="0" algn="ctr"/>
            <a:r>
              <a:rPr lang="ru-RU" sz="4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Спасибо за внимание! </a:t>
            </a:r>
          </a:p>
        </p:txBody>
      </p:sp>
      <p:sp>
        <p:nvSpPr>
          <p:cNvPr id="4" name="Прямоугольник 3">
            <a:extLst>
              <a:ext uri="{FF2B5EF4-FFF2-40B4-BE49-F238E27FC236}">
                <a16:creationId xmlns:a16="http://schemas.microsoft.com/office/drawing/2014/main" id="{4B190D26-D113-4D48-9E5F-B359330D8AD0}"/>
              </a:ext>
            </a:extLst>
          </p:cNvPr>
          <p:cNvSpPr/>
          <p:nvPr/>
        </p:nvSpPr>
        <p:spPr>
          <a:xfrm>
            <a:off x="179512" y="5541387"/>
            <a:ext cx="4572000" cy="1169551"/>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r>
              <a:rPr lang="ru-RU" sz="1400" dirty="0">
                <a:latin typeface="Times New Roman" panose="02020603050405020304" pitchFamily="18" charset="0"/>
                <a:cs typeface="Times New Roman" panose="02020603050405020304" pitchFamily="18" charset="0"/>
              </a:rPr>
              <a:t>@ГБУК Национальная </a:t>
            </a:r>
            <a:r>
              <a:rPr lang="ru-RU" sz="1400" dirty="0" err="1">
                <a:latin typeface="Times New Roman" panose="02020603050405020304" pitchFamily="18" charset="0"/>
                <a:cs typeface="Times New Roman" panose="02020603050405020304" pitchFamily="18" charset="0"/>
              </a:rPr>
              <a:t>бибилиотека</a:t>
            </a:r>
            <a:r>
              <a:rPr lang="ru-RU" sz="1400" dirty="0">
                <a:latin typeface="Times New Roman" panose="02020603050405020304" pitchFamily="18" charset="0"/>
                <a:cs typeface="Times New Roman" panose="02020603050405020304" pitchFamily="18" charset="0"/>
              </a:rPr>
              <a:t> </a:t>
            </a:r>
          </a:p>
          <a:p>
            <a:r>
              <a:rPr lang="ru-RU" sz="1400" dirty="0">
                <a:latin typeface="Times New Roman" panose="02020603050405020304" pitchFamily="18" charset="0"/>
                <a:cs typeface="Times New Roman" panose="02020603050405020304" pitchFamily="18" charset="0"/>
              </a:rPr>
              <a:t>Им. А.-</a:t>
            </a:r>
            <a:r>
              <a:rPr lang="ru-RU" sz="1400" dirty="0" err="1">
                <a:latin typeface="Times New Roman" panose="02020603050405020304" pitchFamily="18" charset="0"/>
                <a:cs typeface="Times New Roman" panose="02020603050405020304" pitchFamily="18" charset="0"/>
              </a:rPr>
              <a:t>З.Валиди</a:t>
            </a:r>
            <a:r>
              <a:rPr lang="ru-RU" sz="1400" dirty="0">
                <a:latin typeface="Times New Roman" panose="02020603050405020304" pitchFamily="18" charset="0"/>
                <a:cs typeface="Times New Roman" panose="02020603050405020304" pitchFamily="18" charset="0"/>
              </a:rPr>
              <a:t> Республики Башкортостан </a:t>
            </a:r>
          </a:p>
          <a:p>
            <a:r>
              <a:rPr lang="ru-RU" sz="1400" dirty="0">
                <a:latin typeface="Times New Roman" panose="02020603050405020304" pitchFamily="18" charset="0"/>
                <a:cs typeface="Times New Roman" panose="02020603050405020304" pitchFamily="18" charset="0"/>
              </a:rPr>
              <a:t>Отдел периодических изданий </a:t>
            </a:r>
          </a:p>
          <a:p>
            <a:r>
              <a:rPr lang="ru-RU" sz="1400" dirty="0">
                <a:latin typeface="Times New Roman" panose="02020603050405020304" pitchFamily="18" charset="0"/>
                <a:cs typeface="Times New Roman" panose="02020603050405020304" pitchFamily="18" charset="0"/>
              </a:rPr>
              <a:t>Автор-составитель: </a:t>
            </a:r>
            <a:r>
              <a:rPr lang="ru-RU" sz="1400" dirty="0" err="1">
                <a:latin typeface="Times New Roman" panose="02020603050405020304" pitchFamily="18" charset="0"/>
                <a:cs typeface="Times New Roman" panose="02020603050405020304" pitchFamily="18" charset="0"/>
              </a:rPr>
              <a:t>А.И.Мурсалимова</a:t>
            </a:r>
            <a:r>
              <a:rPr lang="ru-RU" sz="1400" dirty="0">
                <a:latin typeface="Times New Roman" panose="02020603050405020304" pitchFamily="18" charset="0"/>
                <a:cs typeface="Times New Roman" panose="02020603050405020304" pitchFamily="18" charset="0"/>
              </a:rPr>
              <a:t> </a:t>
            </a:r>
          </a:p>
          <a:p>
            <a:r>
              <a:rPr lang="ru-RU" sz="1400" dirty="0">
                <a:latin typeface="Times New Roman" panose="02020603050405020304" pitchFamily="18" charset="0"/>
                <a:cs typeface="Times New Roman" panose="02020603050405020304" pitchFamily="18" charset="0"/>
              </a:rPr>
              <a:t>Ответственный за выпуск: </a:t>
            </a:r>
            <a:r>
              <a:rPr lang="ru-RU" sz="1400" dirty="0" err="1">
                <a:latin typeface="Times New Roman" panose="02020603050405020304" pitchFamily="18" charset="0"/>
                <a:cs typeface="Times New Roman" panose="02020603050405020304" pitchFamily="18" charset="0"/>
              </a:rPr>
              <a:t>Л.Р.Кунаккужина</a:t>
            </a:r>
            <a:endParaRPr lang="ru-RU" dirty="0"/>
          </a:p>
        </p:txBody>
      </p:sp>
    </p:spTree>
    <p:extLst>
      <p:ext uri="{BB962C8B-B14F-4D97-AF65-F5344CB8AC3E}">
        <p14:creationId xmlns:p14="http://schemas.microsoft.com/office/powerpoint/2010/main" val="2783279087"/>
      </p:ext>
    </p:extLst>
  </p:cSld>
  <p:clrMapOvr>
    <a:masterClrMapping/>
  </p:clrMapOvr>
  <p:transition spd="slow">
    <p:randomBar dir="vert"/>
  </p:transition>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TotalTime>
  <Words>1633</Words>
  <Application>Microsoft Office PowerPoint</Application>
  <PresentationFormat>Экран (4:3)</PresentationFormat>
  <Paragraphs>61</Paragraphs>
  <Slides>9</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9</vt:i4>
      </vt:variant>
    </vt:vector>
  </HeadingPairs>
  <TitlesOfParts>
    <vt:vector size="13" baseType="lpstr">
      <vt:lpstr>Arial</vt:lpstr>
      <vt:lpstr>Calibri</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ОПИ</dc:creator>
  <cp:lastModifiedBy>Сурмухаметова Рита Сагитовна</cp:lastModifiedBy>
  <cp:revision>19</cp:revision>
  <dcterms:created xsi:type="dcterms:W3CDTF">2022-01-20T07:36:05Z</dcterms:created>
  <dcterms:modified xsi:type="dcterms:W3CDTF">2022-02-03T13:28:25Z</dcterms:modified>
</cp:coreProperties>
</file>